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11" r:id="rId3"/>
    <p:sldId id="312" r:id="rId4"/>
    <p:sldId id="313" r:id="rId5"/>
    <p:sldId id="314" r:id="rId6"/>
    <p:sldId id="319" r:id="rId7"/>
    <p:sldId id="316" r:id="rId8"/>
    <p:sldId id="317" r:id="rId9"/>
    <p:sldId id="315" r:id="rId10"/>
    <p:sldId id="320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1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8FCB550-2B54-4A86-A888-D01604D0ECD3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7B275D33-7860-4BEE-A930-7331196B52D2}">
      <dgm:prSet phldrT="[Текст]"/>
      <dgm:spPr/>
      <dgm:t>
        <a:bodyPr/>
        <a:lstStyle/>
        <a:p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Подготовительный этап</a:t>
          </a:r>
        </a:p>
      </dgm:t>
    </dgm:pt>
    <dgm:pt modelId="{88DBAF79-A562-4291-B248-04007D9A901B}" type="parTrans" cxnId="{2FA380AA-35FB-4211-BE3F-1C3DEBE5E5CB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46B96CC-2619-4A5B-9CC4-B364E100CF61}" type="sibTrans" cxnId="{2FA380AA-35FB-4211-BE3F-1C3DEBE5E5CB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BD5173A-E426-47AA-9637-5B77CE4BB534}">
      <dgm:prSet phldrT="[Текст]"/>
      <dgm:spPr/>
      <dgm:t>
        <a:bodyPr/>
        <a:lstStyle/>
        <a:p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День олимпиады</a:t>
          </a:r>
        </a:p>
      </dgm:t>
    </dgm:pt>
    <dgm:pt modelId="{1AFC6917-4BB3-439E-92AA-FCE63412A366}" type="parTrans" cxnId="{FBA5C0C1-7C5B-4131-847B-8E1A130DD266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288FF5D-5059-42AD-8D0A-49AC60194D8D}" type="sibTrans" cxnId="{FBA5C0C1-7C5B-4131-847B-8E1A130DD266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6DD08C8-D6FD-45D7-BE8E-FF0F978120A4}">
      <dgm:prSet phldrT="[Текст]"/>
      <dgm:spPr/>
      <dgm:t>
        <a:bodyPr/>
        <a:lstStyle/>
        <a:p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Публикация предварительных результатов</a:t>
          </a:r>
        </a:p>
      </dgm:t>
    </dgm:pt>
    <dgm:pt modelId="{4FE2EDF2-E966-4C32-91AD-BB045A475774}" type="parTrans" cxnId="{40DB1B9E-D68B-4C79-8DF2-8E058312977E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83E88C5-A7A9-478F-9B7C-7B81CBE339F3}" type="sibTrans" cxnId="{40DB1B9E-D68B-4C79-8DF2-8E058312977E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159665F-4969-46AC-9BBE-8095CF45CA37}">
      <dgm:prSet phldrT="[Текст]"/>
      <dgm:spPr/>
      <dgm:t>
        <a:bodyPr/>
        <a:lstStyle/>
        <a:p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Апелляция при необходимости</a:t>
          </a:r>
        </a:p>
      </dgm:t>
    </dgm:pt>
    <dgm:pt modelId="{135061D2-29F0-493E-A8C5-1CA013201B63}" type="parTrans" cxnId="{D757C0F3-71E1-4CF4-9E60-C7D461E61055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B918120-AB35-4322-BA9D-44280F588307}" type="sibTrans" cxnId="{D757C0F3-71E1-4CF4-9E60-C7D461E61055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7EEA038-E573-4D02-9EC6-4ED1F6B1076F}">
      <dgm:prSet phldrT="[Текст]"/>
      <dgm:spPr/>
      <dgm:t>
        <a:bodyPr/>
        <a:lstStyle/>
        <a:p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Публикация итоговых результатов</a:t>
          </a:r>
        </a:p>
      </dgm:t>
    </dgm:pt>
    <dgm:pt modelId="{96A2D9D7-7901-4528-A382-61880A4E0DCA}" type="parTrans" cxnId="{D18AC7A8-FBFA-4BB9-B933-DD94EFF1E3C5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560AF54-9847-4F8B-A2DC-F25B1D000A8E}" type="sibTrans" cxnId="{D18AC7A8-FBFA-4BB9-B933-DD94EFF1E3C5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08F6391-5FFF-4AAB-BCBC-0E6B6428CB8B}">
      <dgm:prSet phldrT="[Текст]"/>
      <dgm:spPr/>
      <dgm:t>
        <a:bodyPr/>
        <a:lstStyle/>
        <a:p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Списки приглашенных на следующий этап</a:t>
          </a:r>
        </a:p>
      </dgm:t>
    </dgm:pt>
    <dgm:pt modelId="{D8945C4C-0C04-48EF-8D32-9CF28A8983D0}" type="parTrans" cxnId="{86BAC13A-B173-4FA6-9724-FBBFD7AEE02F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0AC3410-DE19-4C7C-A01B-DCE12AA98802}" type="sibTrans" cxnId="{86BAC13A-B173-4FA6-9724-FBBFD7AEE02F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A5C9FE9-E73A-4536-A7FE-0F301367EDEA}">
      <dgm:prSet phldrT="[Текст]"/>
      <dgm:spPr/>
      <dgm:t>
        <a:bodyPr/>
        <a:lstStyle/>
        <a:p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Награждение победителей на районном празднике «Красносельский Олимп». Награждение призеров в ОУ</a:t>
          </a:r>
        </a:p>
      </dgm:t>
    </dgm:pt>
    <dgm:pt modelId="{F13CD686-5568-4EC3-BA28-FC5B6BA37F21}" type="parTrans" cxnId="{7AFB760C-6037-442E-974B-F53E90410F57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DAA0013-1D1D-4FCD-9F8D-D6B4104A2D53}" type="sibTrans" cxnId="{7AFB760C-6037-442E-974B-F53E90410F57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0CBB044-82EF-4D8F-AF73-C7C6DB01F4EE}" type="pres">
      <dgm:prSet presAssocID="{A8FCB550-2B54-4A86-A888-D01604D0ECD3}" presName="CompostProcess" presStyleCnt="0">
        <dgm:presLayoutVars>
          <dgm:dir/>
          <dgm:resizeHandles val="exact"/>
        </dgm:presLayoutVars>
      </dgm:prSet>
      <dgm:spPr/>
    </dgm:pt>
    <dgm:pt modelId="{5BE3354E-484F-4274-8569-47BD8B44F484}" type="pres">
      <dgm:prSet presAssocID="{A8FCB550-2B54-4A86-A888-D01604D0ECD3}" presName="arrow" presStyleLbl="bgShp" presStyleIdx="0" presStyleCnt="1"/>
      <dgm:spPr/>
    </dgm:pt>
    <dgm:pt modelId="{94F4CEA6-4403-42A8-A862-501AB3AE8F87}" type="pres">
      <dgm:prSet presAssocID="{A8FCB550-2B54-4A86-A888-D01604D0ECD3}" presName="linearProcess" presStyleCnt="0"/>
      <dgm:spPr/>
    </dgm:pt>
    <dgm:pt modelId="{422DBD66-2BCA-4139-A8D1-32B32B6B09E0}" type="pres">
      <dgm:prSet presAssocID="{7B275D33-7860-4BEE-A930-7331196B52D2}" presName="text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BFC2EBD-A7D8-45F8-82DB-B0D7B005C43C}" type="pres">
      <dgm:prSet presAssocID="{B46B96CC-2619-4A5B-9CC4-B364E100CF61}" presName="sibTrans" presStyleCnt="0"/>
      <dgm:spPr/>
    </dgm:pt>
    <dgm:pt modelId="{186F08C6-8A7E-49BE-99DD-E758F3EB9CE9}" type="pres">
      <dgm:prSet presAssocID="{ABD5173A-E426-47AA-9637-5B77CE4BB534}" presName="text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0C98BE-CC8E-49A6-8254-D71C8BE4FF61}" type="pres">
      <dgm:prSet presAssocID="{2288FF5D-5059-42AD-8D0A-49AC60194D8D}" presName="sibTrans" presStyleCnt="0"/>
      <dgm:spPr/>
    </dgm:pt>
    <dgm:pt modelId="{A2CCF63F-999B-43AF-93FB-CBE0AB7971B0}" type="pres">
      <dgm:prSet presAssocID="{F6DD08C8-D6FD-45D7-BE8E-FF0F978120A4}" presName="text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BA6EEC-D3BF-4426-8C88-9ECA59F8B1A3}" type="pres">
      <dgm:prSet presAssocID="{683E88C5-A7A9-478F-9B7C-7B81CBE339F3}" presName="sibTrans" presStyleCnt="0"/>
      <dgm:spPr/>
    </dgm:pt>
    <dgm:pt modelId="{8542A863-CC61-4AAB-8755-7668555A32E7}" type="pres">
      <dgm:prSet presAssocID="{9159665F-4969-46AC-9BBE-8095CF45CA37}" presName="text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5CAA60-A668-4F2B-96AC-19CC8BA2742C}" type="pres">
      <dgm:prSet presAssocID="{7B918120-AB35-4322-BA9D-44280F588307}" presName="sibTrans" presStyleCnt="0"/>
      <dgm:spPr/>
    </dgm:pt>
    <dgm:pt modelId="{264AB537-BBA2-477A-85E7-ECA34B8ED11B}" type="pres">
      <dgm:prSet presAssocID="{47EEA038-E573-4D02-9EC6-4ED1F6B1076F}" presName="text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9C1BC5-B144-4BEC-B608-79A079D9CE11}" type="pres">
      <dgm:prSet presAssocID="{1560AF54-9847-4F8B-A2DC-F25B1D000A8E}" presName="sibTrans" presStyleCnt="0"/>
      <dgm:spPr/>
    </dgm:pt>
    <dgm:pt modelId="{15B732B8-09E0-4C8B-9632-430872286F50}" type="pres">
      <dgm:prSet presAssocID="{808F6391-5FFF-4AAB-BCBC-0E6B6428CB8B}" presName="text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B5EF6DB-94A4-4C38-AD67-DA5800A0F870}" type="pres">
      <dgm:prSet presAssocID="{D0AC3410-DE19-4C7C-A01B-DCE12AA98802}" presName="sibTrans" presStyleCnt="0"/>
      <dgm:spPr/>
    </dgm:pt>
    <dgm:pt modelId="{8D14C71C-849E-43D6-B314-6C3D1B182B4E}" type="pres">
      <dgm:prSet presAssocID="{AA5C9FE9-E73A-4536-A7FE-0F301367EDEA}" presName="text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15B1144-28B6-44D0-9D7A-11298E2C8ECA}" type="presOf" srcId="{AA5C9FE9-E73A-4536-A7FE-0F301367EDEA}" destId="{8D14C71C-849E-43D6-B314-6C3D1B182B4E}" srcOrd="0" destOrd="0" presId="urn:microsoft.com/office/officeart/2005/8/layout/hProcess9"/>
    <dgm:cxn modelId="{FBA5C0C1-7C5B-4131-847B-8E1A130DD266}" srcId="{A8FCB550-2B54-4A86-A888-D01604D0ECD3}" destId="{ABD5173A-E426-47AA-9637-5B77CE4BB534}" srcOrd="1" destOrd="0" parTransId="{1AFC6917-4BB3-439E-92AA-FCE63412A366}" sibTransId="{2288FF5D-5059-42AD-8D0A-49AC60194D8D}"/>
    <dgm:cxn modelId="{C1E3B2E4-622F-4C8C-87D1-F39B517D821E}" type="presOf" srcId="{A8FCB550-2B54-4A86-A888-D01604D0ECD3}" destId="{00CBB044-82EF-4D8F-AF73-C7C6DB01F4EE}" srcOrd="0" destOrd="0" presId="urn:microsoft.com/office/officeart/2005/8/layout/hProcess9"/>
    <dgm:cxn modelId="{B6B6A581-D322-4B62-AD09-240F0FEB7636}" type="presOf" srcId="{7B275D33-7860-4BEE-A930-7331196B52D2}" destId="{422DBD66-2BCA-4139-A8D1-32B32B6B09E0}" srcOrd="0" destOrd="0" presId="urn:microsoft.com/office/officeart/2005/8/layout/hProcess9"/>
    <dgm:cxn modelId="{2FA380AA-35FB-4211-BE3F-1C3DEBE5E5CB}" srcId="{A8FCB550-2B54-4A86-A888-D01604D0ECD3}" destId="{7B275D33-7860-4BEE-A930-7331196B52D2}" srcOrd="0" destOrd="0" parTransId="{88DBAF79-A562-4291-B248-04007D9A901B}" sibTransId="{B46B96CC-2619-4A5B-9CC4-B364E100CF61}"/>
    <dgm:cxn modelId="{7AFB760C-6037-442E-974B-F53E90410F57}" srcId="{A8FCB550-2B54-4A86-A888-D01604D0ECD3}" destId="{AA5C9FE9-E73A-4536-A7FE-0F301367EDEA}" srcOrd="6" destOrd="0" parTransId="{F13CD686-5568-4EC3-BA28-FC5B6BA37F21}" sibTransId="{5DAA0013-1D1D-4FCD-9F8D-D6B4104A2D53}"/>
    <dgm:cxn modelId="{20F1BC4E-A04C-4970-A623-8F4DA62FAFDA}" type="presOf" srcId="{F6DD08C8-D6FD-45D7-BE8E-FF0F978120A4}" destId="{A2CCF63F-999B-43AF-93FB-CBE0AB7971B0}" srcOrd="0" destOrd="0" presId="urn:microsoft.com/office/officeart/2005/8/layout/hProcess9"/>
    <dgm:cxn modelId="{ED15B98D-AA4B-4C71-93C6-0F4DE9287F03}" type="presOf" srcId="{808F6391-5FFF-4AAB-BCBC-0E6B6428CB8B}" destId="{15B732B8-09E0-4C8B-9632-430872286F50}" srcOrd="0" destOrd="0" presId="urn:microsoft.com/office/officeart/2005/8/layout/hProcess9"/>
    <dgm:cxn modelId="{D18AC7A8-FBFA-4BB9-B933-DD94EFF1E3C5}" srcId="{A8FCB550-2B54-4A86-A888-D01604D0ECD3}" destId="{47EEA038-E573-4D02-9EC6-4ED1F6B1076F}" srcOrd="4" destOrd="0" parTransId="{96A2D9D7-7901-4528-A382-61880A4E0DCA}" sibTransId="{1560AF54-9847-4F8B-A2DC-F25B1D000A8E}"/>
    <dgm:cxn modelId="{4F2845D2-5234-48F0-BAB9-9C6EF5D6B9B0}" type="presOf" srcId="{9159665F-4969-46AC-9BBE-8095CF45CA37}" destId="{8542A863-CC61-4AAB-8755-7668555A32E7}" srcOrd="0" destOrd="0" presId="urn:microsoft.com/office/officeart/2005/8/layout/hProcess9"/>
    <dgm:cxn modelId="{FB64EA2C-B4B0-47E6-B359-4542EE86D647}" type="presOf" srcId="{ABD5173A-E426-47AA-9637-5B77CE4BB534}" destId="{186F08C6-8A7E-49BE-99DD-E758F3EB9CE9}" srcOrd="0" destOrd="0" presId="urn:microsoft.com/office/officeart/2005/8/layout/hProcess9"/>
    <dgm:cxn modelId="{86BAC13A-B173-4FA6-9724-FBBFD7AEE02F}" srcId="{A8FCB550-2B54-4A86-A888-D01604D0ECD3}" destId="{808F6391-5FFF-4AAB-BCBC-0E6B6428CB8B}" srcOrd="5" destOrd="0" parTransId="{D8945C4C-0C04-48EF-8D32-9CF28A8983D0}" sibTransId="{D0AC3410-DE19-4C7C-A01B-DCE12AA98802}"/>
    <dgm:cxn modelId="{D757C0F3-71E1-4CF4-9E60-C7D461E61055}" srcId="{A8FCB550-2B54-4A86-A888-D01604D0ECD3}" destId="{9159665F-4969-46AC-9BBE-8095CF45CA37}" srcOrd="3" destOrd="0" parTransId="{135061D2-29F0-493E-A8C5-1CA013201B63}" sibTransId="{7B918120-AB35-4322-BA9D-44280F588307}"/>
    <dgm:cxn modelId="{59C69075-DD16-4065-B992-C0A3C0088B0B}" type="presOf" srcId="{47EEA038-E573-4D02-9EC6-4ED1F6B1076F}" destId="{264AB537-BBA2-477A-85E7-ECA34B8ED11B}" srcOrd="0" destOrd="0" presId="urn:microsoft.com/office/officeart/2005/8/layout/hProcess9"/>
    <dgm:cxn modelId="{40DB1B9E-D68B-4C79-8DF2-8E058312977E}" srcId="{A8FCB550-2B54-4A86-A888-D01604D0ECD3}" destId="{F6DD08C8-D6FD-45D7-BE8E-FF0F978120A4}" srcOrd="2" destOrd="0" parTransId="{4FE2EDF2-E966-4C32-91AD-BB045A475774}" sibTransId="{683E88C5-A7A9-478F-9B7C-7B81CBE339F3}"/>
    <dgm:cxn modelId="{99EA6B2C-09F1-47EF-881C-2D3E964A1ACE}" type="presParOf" srcId="{00CBB044-82EF-4D8F-AF73-C7C6DB01F4EE}" destId="{5BE3354E-484F-4274-8569-47BD8B44F484}" srcOrd="0" destOrd="0" presId="urn:microsoft.com/office/officeart/2005/8/layout/hProcess9"/>
    <dgm:cxn modelId="{A72B0695-543F-4A88-8921-55AFA54A800B}" type="presParOf" srcId="{00CBB044-82EF-4D8F-AF73-C7C6DB01F4EE}" destId="{94F4CEA6-4403-42A8-A862-501AB3AE8F87}" srcOrd="1" destOrd="0" presId="urn:microsoft.com/office/officeart/2005/8/layout/hProcess9"/>
    <dgm:cxn modelId="{55FA0B8F-66A5-4071-A2CD-10DE703DA983}" type="presParOf" srcId="{94F4CEA6-4403-42A8-A862-501AB3AE8F87}" destId="{422DBD66-2BCA-4139-A8D1-32B32B6B09E0}" srcOrd="0" destOrd="0" presId="urn:microsoft.com/office/officeart/2005/8/layout/hProcess9"/>
    <dgm:cxn modelId="{09D7D790-7C48-461A-A3E2-58E4CA26BB0B}" type="presParOf" srcId="{94F4CEA6-4403-42A8-A862-501AB3AE8F87}" destId="{BBFC2EBD-A7D8-45F8-82DB-B0D7B005C43C}" srcOrd="1" destOrd="0" presId="urn:microsoft.com/office/officeart/2005/8/layout/hProcess9"/>
    <dgm:cxn modelId="{F67797CF-28E8-44D0-B0F3-E380F16EA943}" type="presParOf" srcId="{94F4CEA6-4403-42A8-A862-501AB3AE8F87}" destId="{186F08C6-8A7E-49BE-99DD-E758F3EB9CE9}" srcOrd="2" destOrd="0" presId="urn:microsoft.com/office/officeart/2005/8/layout/hProcess9"/>
    <dgm:cxn modelId="{FE9A51A1-7A78-43EB-A6D5-C76FC2D6235D}" type="presParOf" srcId="{94F4CEA6-4403-42A8-A862-501AB3AE8F87}" destId="{ED0C98BE-CC8E-49A6-8254-D71C8BE4FF61}" srcOrd="3" destOrd="0" presId="urn:microsoft.com/office/officeart/2005/8/layout/hProcess9"/>
    <dgm:cxn modelId="{FFD82F47-24E6-404F-AA48-B9E30F144464}" type="presParOf" srcId="{94F4CEA6-4403-42A8-A862-501AB3AE8F87}" destId="{A2CCF63F-999B-43AF-93FB-CBE0AB7971B0}" srcOrd="4" destOrd="0" presId="urn:microsoft.com/office/officeart/2005/8/layout/hProcess9"/>
    <dgm:cxn modelId="{D43F5B66-1AC2-4136-9035-35AB2A3D7168}" type="presParOf" srcId="{94F4CEA6-4403-42A8-A862-501AB3AE8F87}" destId="{B2BA6EEC-D3BF-4426-8C88-9ECA59F8B1A3}" srcOrd="5" destOrd="0" presId="urn:microsoft.com/office/officeart/2005/8/layout/hProcess9"/>
    <dgm:cxn modelId="{95A5E255-C4B3-45A2-80E5-95AECC0BB2B8}" type="presParOf" srcId="{94F4CEA6-4403-42A8-A862-501AB3AE8F87}" destId="{8542A863-CC61-4AAB-8755-7668555A32E7}" srcOrd="6" destOrd="0" presId="urn:microsoft.com/office/officeart/2005/8/layout/hProcess9"/>
    <dgm:cxn modelId="{60AC6606-4F8E-46B1-AA50-931597CC3AA2}" type="presParOf" srcId="{94F4CEA6-4403-42A8-A862-501AB3AE8F87}" destId="{3E5CAA60-A668-4F2B-96AC-19CC8BA2742C}" srcOrd="7" destOrd="0" presId="urn:microsoft.com/office/officeart/2005/8/layout/hProcess9"/>
    <dgm:cxn modelId="{B07F4D14-C7FD-47F9-ABAA-CBD9C0C5F012}" type="presParOf" srcId="{94F4CEA6-4403-42A8-A862-501AB3AE8F87}" destId="{264AB537-BBA2-477A-85E7-ECA34B8ED11B}" srcOrd="8" destOrd="0" presId="urn:microsoft.com/office/officeart/2005/8/layout/hProcess9"/>
    <dgm:cxn modelId="{E2C9A430-0440-4D9F-9985-4C3F005F3C70}" type="presParOf" srcId="{94F4CEA6-4403-42A8-A862-501AB3AE8F87}" destId="{D39C1BC5-B144-4BEC-B608-79A079D9CE11}" srcOrd="9" destOrd="0" presId="urn:microsoft.com/office/officeart/2005/8/layout/hProcess9"/>
    <dgm:cxn modelId="{78599FD5-B494-42AF-8590-7C0F46BA0530}" type="presParOf" srcId="{94F4CEA6-4403-42A8-A862-501AB3AE8F87}" destId="{15B732B8-09E0-4C8B-9632-430872286F50}" srcOrd="10" destOrd="0" presId="urn:microsoft.com/office/officeart/2005/8/layout/hProcess9"/>
    <dgm:cxn modelId="{877120E1-6A27-4B17-8E8B-2A12D8765C80}" type="presParOf" srcId="{94F4CEA6-4403-42A8-A862-501AB3AE8F87}" destId="{BB5EF6DB-94A4-4C38-AD67-DA5800A0F870}" srcOrd="11" destOrd="0" presId="urn:microsoft.com/office/officeart/2005/8/layout/hProcess9"/>
    <dgm:cxn modelId="{30B9BB6C-88F9-445D-A083-B7B4EEF8050B}" type="presParOf" srcId="{94F4CEA6-4403-42A8-A862-501AB3AE8F87}" destId="{8D14C71C-849E-43D6-B314-6C3D1B182B4E}" srcOrd="1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E3354E-484F-4274-8569-47BD8B44F484}">
      <dsp:nvSpPr>
        <dsp:cNvPr id="0" name=""/>
        <dsp:cNvSpPr/>
      </dsp:nvSpPr>
      <dsp:spPr>
        <a:xfrm>
          <a:off x="846772" y="0"/>
          <a:ext cx="9596755" cy="5418667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22DBD66-2BCA-4139-A8D1-32B32B6B09E0}">
      <dsp:nvSpPr>
        <dsp:cNvPr id="0" name=""/>
        <dsp:cNvSpPr/>
      </dsp:nvSpPr>
      <dsp:spPr>
        <a:xfrm>
          <a:off x="964" y="1625600"/>
          <a:ext cx="1546352" cy="21674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Подготовительный этап</a:t>
          </a:r>
        </a:p>
      </dsp:txBody>
      <dsp:txXfrm>
        <a:off x="76451" y="1701087"/>
        <a:ext cx="1395378" cy="2016492"/>
      </dsp:txXfrm>
    </dsp:sp>
    <dsp:sp modelId="{186F08C6-8A7E-49BE-99DD-E758F3EB9CE9}">
      <dsp:nvSpPr>
        <dsp:cNvPr id="0" name=""/>
        <dsp:cNvSpPr/>
      </dsp:nvSpPr>
      <dsp:spPr>
        <a:xfrm>
          <a:off x="1624634" y="1625600"/>
          <a:ext cx="1546352" cy="21674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День олимпиады</a:t>
          </a:r>
        </a:p>
      </dsp:txBody>
      <dsp:txXfrm>
        <a:off x="1700121" y="1701087"/>
        <a:ext cx="1395378" cy="2016492"/>
      </dsp:txXfrm>
    </dsp:sp>
    <dsp:sp modelId="{A2CCF63F-999B-43AF-93FB-CBE0AB7971B0}">
      <dsp:nvSpPr>
        <dsp:cNvPr id="0" name=""/>
        <dsp:cNvSpPr/>
      </dsp:nvSpPr>
      <dsp:spPr>
        <a:xfrm>
          <a:off x="3248304" y="1625600"/>
          <a:ext cx="1546352" cy="21674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Публикация предварительных результатов</a:t>
          </a:r>
        </a:p>
      </dsp:txBody>
      <dsp:txXfrm>
        <a:off x="3323791" y="1701087"/>
        <a:ext cx="1395378" cy="2016492"/>
      </dsp:txXfrm>
    </dsp:sp>
    <dsp:sp modelId="{8542A863-CC61-4AAB-8755-7668555A32E7}">
      <dsp:nvSpPr>
        <dsp:cNvPr id="0" name=""/>
        <dsp:cNvSpPr/>
      </dsp:nvSpPr>
      <dsp:spPr>
        <a:xfrm>
          <a:off x="4871973" y="1625600"/>
          <a:ext cx="1546352" cy="21674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Апелляция при необходимости</a:t>
          </a:r>
        </a:p>
      </dsp:txBody>
      <dsp:txXfrm>
        <a:off x="4947460" y="1701087"/>
        <a:ext cx="1395378" cy="2016492"/>
      </dsp:txXfrm>
    </dsp:sp>
    <dsp:sp modelId="{264AB537-BBA2-477A-85E7-ECA34B8ED11B}">
      <dsp:nvSpPr>
        <dsp:cNvPr id="0" name=""/>
        <dsp:cNvSpPr/>
      </dsp:nvSpPr>
      <dsp:spPr>
        <a:xfrm>
          <a:off x="6495643" y="1625600"/>
          <a:ext cx="1546352" cy="21674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Публикация итоговых результатов</a:t>
          </a:r>
        </a:p>
      </dsp:txBody>
      <dsp:txXfrm>
        <a:off x="6571130" y="1701087"/>
        <a:ext cx="1395378" cy="2016492"/>
      </dsp:txXfrm>
    </dsp:sp>
    <dsp:sp modelId="{15B732B8-09E0-4C8B-9632-430872286F50}">
      <dsp:nvSpPr>
        <dsp:cNvPr id="0" name=""/>
        <dsp:cNvSpPr/>
      </dsp:nvSpPr>
      <dsp:spPr>
        <a:xfrm>
          <a:off x="8119313" y="1625600"/>
          <a:ext cx="1546352" cy="21674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Списки приглашенных на следующий этап</a:t>
          </a:r>
        </a:p>
      </dsp:txBody>
      <dsp:txXfrm>
        <a:off x="8194800" y="1701087"/>
        <a:ext cx="1395378" cy="2016492"/>
      </dsp:txXfrm>
    </dsp:sp>
    <dsp:sp modelId="{8D14C71C-849E-43D6-B314-6C3D1B182B4E}">
      <dsp:nvSpPr>
        <dsp:cNvPr id="0" name=""/>
        <dsp:cNvSpPr/>
      </dsp:nvSpPr>
      <dsp:spPr>
        <a:xfrm>
          <a:off x="9742983" y="1625600"/>
          <a:ext cx="1546352" cy="21674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Награждение победителей на районном празднике «Красносельский Олимп». Награждение призеров в ОУ</a:t>
          </a:r>
        </a:p>
      </dsp:txBody>
      <dsp:txXfrm>
        <a:off x="9818470" y="1701087"/>
        <a:ext cx="1395378" cy="20164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7D5EED-1F97-4F2A-811F-B406A6F5E6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D6FCF6A-DAC1-4A22-A1C6-A0C1CA2656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69BA167-AEEE-4559-9105-E11736C78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5B34F-EC8D-454F-9882-95A213DFD72C}" type="datetimeFigureOut">
              <a:rPr lang="ru-RU" smtClean="0"/>
              <a:t>29.10.2025</a:t>
            </a:fld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D58F570-0948-42B2-B245-2276DF0C10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50469EB-3B43-40F1-9C8F-5C55808BB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0477D-0D85-4578-B12D-54F946DDF8DB}" type="slidenum">
              <a:rPr lang="ru-RU" smtClean="0"/>
              <a:t>‹#›</a:t>
            </a:fld>
            <a:endParaRPr lang="ru-RU" dirty="0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C057502E-ADA1-4703-BE6A-90EC328995D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5925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83F820-8511-4AEB-A7F8-C180233DD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9C0C2A1-FF7D-471E-8FA1-A25D6995C0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459927C-E196-4F8B-BE78-B0265D0570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5B34F-EC8D-454F-9882-95A213DFD72C}" type="datetimeFigureOut">
              <a:rPr lang="ru-RU" smtClean="0"/>
              <a:t>29.10.2025</a:t>
            </a:fld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919FB7E-4634-4081-90FA-BDF4F03744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C13F617-253E-4968-935B-F729E2388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0477D-0D85-4578-B12D-54F946DDF8D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69353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65565FE5-936C-4D58-B110-6BD636F51A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60E107A-F4DC-4882-A245-18341C9940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379F21D-998A-494D-B1AC-CEEA66F1F7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5B34F-EC8D-454F-9882-95A213DFD72C}" type="datetimeFigureOut">
              <a:rPr lang="ru-RU" smtClean="0"/>
              <a:t>29.10.2025</a:t>
            </a:fld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4A6098C-5E07-4A5C-846B-42D1D3740D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54B1240-AFF0-4266-B9D2-CDF6D91E9A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0477D-0D85-4578-B12D-54F946DDF8D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02725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DE1750-A55B-4A2D-8471-C9510DBF12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67A60F8-AA53-40C9-B452-00103893CE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4647A2D-2165-4A86-A3DC-98D523420B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5B34F-EC8D-454F-9882-95A213DFD72C}" type="datetimeFigureOut">
              <a:rPr lang="ru-RU" smtClean="0"/>
              <a:t>29.10.2025</a:t>
            </a:fld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5F1C277-C663-437F-A88C-1F46E74B5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C5FF699-36C2-4C91-8E88-E8F1F95268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0477D-0D85-4578-B12D-54F946DDF8D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34891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592686-7282-45C5-A1CA-1E2396489A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141C1EB-8D1A-405A-90EE-EEF6548509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09A63BF-95DB-451C-A393-8EB886D75F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5B34F-EC8D-454F-9882-95A213DFD72C}" type="datetimeFigureOut">
              <a:rPr lang="ru-RU" smtClean="0"/>
              <a:t>29.10.2025</a:t>
            </a:fld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8CC378A-B188-426B-97F2-446EEF48D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1B1D353-F7BC-4B27-8F9A-142ABD17D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0477D-0D85-4578-B12D-54F946DDF8D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7890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B254AE4-53C9-4448-A18C-D97E48EB6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91FA3FE-A45F-4BC9-A0BA-ED0064F8BE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D21550F-444A-4C32-ACD5-A7E2B1E697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8C50DEC-31B2-4797-BD25-9E88FE05F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5B34F-EC8D-454F-9882-95A213DFD72C}" type="datetimeFigureOut">
              <a:rPr lang="ru-RU" smtClean="0"/>
              <a:t>29.10.2025</a:t>
            </a:fld>
            <a:endParaRPr lang="ru-RU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9957C74-571A-4687-BAAE-8880B6DB8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CB2AE59-EF63-409D-B700-8512D8F07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0477D-0D85-4578-B12D-54F946DDF8D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50632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71D196-6724-4B91-88B9-37A1AEA901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12808C6-E189-4881-A60D-ABD64CDDF5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B4CE4E8-3625-4901-941F-39E3864353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4344FE26-5621-48BB-BD4F-0093C73F8C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CE617D29-96DE-4435-88B0-70690737D4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B94DCE13-EFEC-4B04-9F50-762BAB3A2D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5B34F-EC8D-454F-9882-95A213DFD72C}" type="datetimeFigureOut">
              <a:rPr lang="ru-RU" smtClean="0"/>
              <a:t>29.10.2025</a:t>
            </a:fld>
            <a:endParaRPr lang="ru-RU" dirty="0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A8A74D00-3619-4E6B-84AD-9D709753B9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5A968D57-4D33-4B2A-BC03-C35E07DFF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0477D-0D85-4578-B12D-54F946DDF8D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13295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FC0A9B-6BA3-4967-B402-E8BA2E2F2F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3FCB36D5-C88F-42A1-98FD-DB440AAB06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5B34F-EC8D-454F-9882-95A213DFD72C}" type="datetimeFigureOut">
              <a:rPr lang="ru-RU" smtClean="0"/>
              <a:t>29.10.2025</a:t>
            </a:fld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373BBD3A-F0E0-4278-A00F-9960D708F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82CA90A-4144-4C1F-998C-A9BA38F94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0477D-0D85-4578-B12D-54F946DDF8D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01547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63C1FEDA-AE0F-4552-88F5-1E574F604C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5B34F-EC8D-454F-9882-95A213DFD72C}" type="datetimeFigureOut">
              <a:rPr lang="ru-RU" smtClean="0"/>
              <a:t>29.10.2025</a:t>
            </a:fld>
            <a:endParaRPr lang="ru-RU" dirty="0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FCF1511-058F-4DB8-8B8E-63E8C98AD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6A0D7AC-717A-4196-B600-38426866DE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0477D-0D85-4578-B12D-54F946DDF8D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97459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9674CB-933E-47AA-80B1-1254834DAF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AF1EC3B-2DB2-407D-A200-9CEA49F98B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23CFEB9-3240-4969-9D56-8483FE09F1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9F2006B-952D-421D-BA6A-A3121AD974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5B34F-EC8D-454F-9882-95A213DFD72C}" type="datetimeFigureOut">
              <a:rPr lang="ru-RU" smtClean="0"/>
              <a:t>29.10.2025</a:t>
            </a:fld>
            <a:endParaRPr lang="ru-RU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B287F04-387E-42C3-8F43-31DF6689F0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0AA591D-B38E-4EE4-A687-4DB4015EF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0477D-0D85-4578-B12D-54F946DDF8D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25145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7271156-7968-4E0B-BC72-B01A8EE05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B903F869-536E-4047-B517-DEEDAEFC61B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0E4CC05-2190-4B44-99F8-FD3A96F4E1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854FCE9-DED7-44ED-A344-37982091E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5B34F-EC8D-454F-9882-95A213DFD72C}" type="datetimeFigureOut">
              <a:rPr lang="ru-RU" smtClean="0"/>
              <a:t>29.10.2025</a:t>
            </a:fld>
            <a:endParaRPr lang="ru-RU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CE58A79-A089-48D5-B22C-EECD89718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CFFEA4F-6BF2-4892-8445-F1D35AE8E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0477D-0D85-4578-B12D-54F946DDF8D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5508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F6338F6-2F64-4880-9A86-91B15CBEF5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4F16AEF-67F7-40CD-BB5B-B72EAE4897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461215D-997F-44B3-BB00-61FBD44F42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45B34F-EC8D-454F-9882-95A213DFD72C}" type="datetimeFigureOut">
              <a:rPr lang="ru-RU" smtClean="0"/>
              <a:t>29.10.2025</a:t>
            </a:fld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D1FF930-B53D-4CDB-9D4D-8DA857BA95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F2C8DD5-4CDC-44A1-BB3D-16F785EEE8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D0477D-0D85-4578-B12D-54F946DDF8DB}" type="slidenum">
              <a:rPr lang="ru-RU" smtClean="0"/>
              <a:t>‹#›</a:t>
            </a:fld>
            <a:endParaRPr lang="ru-RU" dirty="0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83D0B3E7-1680-4C1F-BE26-F7D72BB2043D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1596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>
            <a:extLst/>
          </p:cNvPr>
          <p:cNvSpPr>
            <a:spLocks noGrp="1"/>
          </p:cNvSpPr>
          <p:nvPr>
            <p:ph type="ctrTitle"/>
          </p:nvPr>
        </p:nvSpPr>
        <p:spPr>
          <a:xfrm>
            <a:off x="2603191" y="1911350"/>
            <a:ext cx="7173912" cy="3544888"/>
          </a:xfrm>
        </p:spPr>
        <p:txBody>
          <a:bodyPr rtlCol="0">
            <a:noAutofit/>
          </a:bodyPr>
          <a:lstStyle/>
          <a:p>
            <a:pPr fontAlgn="auto">
              <a:lnSpc>
                <a:spcPct val="100000"/>
              </a:lnSpc>
              <a:spcAft>
                <a:spcPts val="0"/>
              </a:spcAft>
              <a:defRPr/>
            </a:pPr>
            <a:r>
              <a:rPr lang="ru-RU" sz="2800" dirty="0">
                <a:solidFill>
                  <a:srgbClr val="00206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Инструктивно-методическое совещание по организации районного этапа всероссийской олимпиады школьников </a:t>
            </a:r>
            <a:br>
              <a:rPr lang="ru-RU" sz="2800" dirty="0">
                <a:solidFill>
                  <a:srgbClr val="00206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rgbClr val="00206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в Красносельском районе </a:t>
            </a:r>
            <a:br>
              <a:rPr lang="ru-RU" sz="2800" dirty="0">
                <a:solidFill>
                  <a:srgbClr val="00206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rgbClr val="00206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Санкт-Петербурга </a:t>
            </a:r>
            <a:br>
              <a:rPr lang="ru-RU" sz="2800" dirty="0">
                <a:solidFill>
                  <a:srgbClr val="00206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rgbClr val="00206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в 2025-2026 учебном году</a:t>
            </a:r>
            <a:endParaRPr lang="en-US" sz="2800" dirty="0">
              <a:solidFill>
                <a:srgbClr val="002060"/>
              </a:solidFill>
              <a:latin typeface="Arial Black" panose="020B0A040201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Picture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5413" y="139700"/>
            <a:ext cx="1781175" cy="177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15"/>
          <p:cNvSpPr txBox="1">
            <a:spLocks noChangeArrowheads="1"/>
          </p:cNvSpPr>
          <p:nvPr/>
        </p:nvSpPr>
        <p:spPr bwMode="auto">
          <a:xfrm>
            <a:off x="798998" y="5717638"/>
            <a:ext cx="3608387" cy="9848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alt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Заведующий ЦОКО</a:t>
            </a:r>
          </a:p>
          <a:p>
            <a:r>
              <a:rPr lang="ru-RU" alt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Исакова Людмила Александровна</a:t>
            </a:r>
          </a:p>
          <a:p>
            <a:r>
              <a:rPr lang="ru-RU" alt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en-US" alt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етодист ЦОКО</a:t>
            </a:r>
          </a:p>
          <a:p>
            <a:r>
              <a:rPr lang="en-US" alt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Сурова Наталья Геннадьевна</a:t>
            </a:r>
          </a:p>
        </p:txBody>
      </p:sp>
    </p:spTree>
    <p:extLst>
      <p:ext uri="{BB962C8B-B14F-4D97-AF65-F5344CB8AC3E}">
        <p14:creationId xmlns:p14="http://schemas.microsoft.com/office/powerpoint/2010/main" val="881703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>
            <a:extLst/>
          </p:cNvPr>
          <p:cNvSpPr>
            <a:spLocks noGrp="1"/>
          </p:cNvSpPr>
          <p:nvPr>
            <p:ph type="ctrTitle"/>
          </p:nvPr>
        </p:nvSpPr>
        <p:spPr>
          <a:xfrm>
            <a:off x="2603191" y="1911350"/>
            <a:ext cx="7173912" cy="3544888"/>
          </a:xfrm>
        </p:spPr>
        <p:txBody>
          <a:bodyPr rtlCol="0">
            <a:noAutofit/>
          </a:bodyPr>
          <a:lstStyle/>
          <a:p>
            <a:pPr fontAlgn="auto">
              <a:lnSpc>
                <a:spcPct val="100000"/>
              </a:lnSpc>
              <a:spcAft>
                <a:spcPts val="0"/>
              </a:spcAft>
              <a:defRPr/>
            </a:pPr>
            <a:r>
              <a:rPr lang="ru-RU" sz="2800" dirty="0">
                <a:solidFill>
                  <a:srgbClr val="00206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Инструктивно-методическое совещание по организации районного этапа всероссийской олимпиады школьников </a:t>
            </a:r>
            <a:br>
              <a:rPr lang="ru-RU" sz="2800" dirty="0">
                <a:solidFill>
                  <a:srgbClr val="00206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rgbClr val="00206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в Красносельском районе </a:t>
            </a:r>
            <a:br>
              <a:rPr lang="ru-RU" sz="2800" dirty="0">
                <a:solidFill>
                  <a:srgbClr val="00206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rgbClr val="00206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Санкт-Петербурга </a:t>
            </a:r>
            <a:br>
              <a:rPr lang="ru-RU" sz="2800" dirty="0">
                <a:solidFill>
                  <a:srgbClr val="00206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rgbClr val="00206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в 2025-2026 учебном году</a:t>
            </a:r>
            <a:endParaRPr lang="en-US" sz="2800" dirty="0">
              <a:solidFill>
                <a:srgbClr val="002060"/>
              </a:solidFill>
              <a:latin typeface="Arial Black" panose="020B0A040201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Picture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5413" y="139700"/>
            <a:ext cx="1781175" cy="177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15"/>
          <p:cNvSpPr txBox="1">
            <a:spLocks noChangeArrowheads="1"/>
          </p:cNvSpPr>
          <p:nvPr/>
        </p:nvSpPr>
        <p:spPr bwMode="auto">
          <a:xfrm>
            <a:off x="798998" y="5717638"/>
            <a:ext cx="3608387" cy="9848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alt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Заведующий ЦОКО</a:t>
            </a:r>
          </a:p>
          <a:p>
            <a:r>
              <a:rPr lang="ru-RU" alt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Исакова Людмила Александровна</a:t>
            </a:r>
          </a:p>
          <a:p>
            <a:r>
              <a:rPr lang="ru-RU" alt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en-US" alt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етодист ЦОКО</a:t>
            </a:r>
          </a:p>
          <a:p>
            <a:r>
              <a:rPr lang="en-US" alt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Сурова Наталья Геннадьевна</a:t>
            </a:r>
          </a:p>
        </p:txBody>
      </p:sp>
    </p:spTree>
    <p:extLst>
      <p:ext uri="{BB962C8B-B14F-4D97-AF65-F5344CB8AC3E}">
        <p14:creationId xmlns:p14="http://schemas.microsoft.com/office/powerpoint/2010/main" val="2810912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E46920F2-C79A-4D1F-9A76-68F99ECAF8F5}"/>
              </a:ext>
            </a:extLst>
          </p:cNvPr>
          <p:cNvSpPr/>
          <p:nvPr/>
        </p:nvSpPr>
        <p:spPr>
          <a:xfrm>
            <a:off x="795805" y="1513390"/>
            <a:ext cx="10639044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Районный этап всероссийской олимпиады школьников в Санкт-Петербурге 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2025/2026 учебном году проводится в соответствии с: </a:t>
            </a:r>
          </a:p>
          <a:p>
            <a:pPr algn="just" fontAlgn="base">
              <a:buFontTx/>
              <a:buChar char="-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Порядком проведения всероссийской олимпиады школьников, утвержденным приказом Министерства просвещения Российской Федерации от 27.11.2020 №678 «Об утверждении Порядка проведения всероссийской олимпиады школьников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»;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>
              <a:buFontTx/>
              <a:buChar char="-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Распоряжением Комитета по образованию от 15.10.2025 № 1134-р «О проведении районного этапа ВСОШ в Санкт-Петербурге в 2025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2026 учебном году»; </a:t>
            </a:r>
          </a:p>
          <a:p>
            <a:pPr algn="just" fontAlgn="base">
              <a:buFontTx/>
              <a:buChar char="-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Распоряжением администрации Красносельского района Санкт-Петербурга от 21.10.2025  №3855 </a:t>
            </a:r>
          </a:p>
          <a:p>
            <a:pPr algn="just" fontAlgn="base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 проведении районного этапа всероссийской олимпиады школьников в Красносельском районе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Санкт-Петербурга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2025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/202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6 учебном году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</a:p>
          <a:p>
            <a:pPr algn="just" fontAlgn="base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-Приказ ГБУ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ИМЦ Красносельского района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22.10.2025  № 197 «Об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и проведении районного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этапа всероссийской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олимпиады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школьников 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Красносельском районе </a:t>
            </a:r>
            <a:r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Санкт-Петербурга </a:t>
            </a:r>
          </a:p>
          <a:p>
            <a:pPr algn="just" fontAlgn="base"/>
            <a:r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2025-2026 учебном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году».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10">
            <a:extLst>
              <a:ext uri="{FF2B5EF4-FFF2-40B4-BE49-F238E27FC236}">
                <a16:creationId xmlns:a16="http://schemas.microsoft.com/office/drawing/2014/main" id="{CFBBABE2-3CF4-4796-A5E4-BA2A081B1755}"/>
              </a:ext>
            </a:extLst>
          </p:cNvPr>
          <p:cNvSpPr txBox="1"/>
          <p:nvPr/>
        </p:nvSpPr>
        <p:spPr>
          <a:xfrm>
            <a:off x="3355975" y="438150"/>
            <a:ext cx="8289925" cy="42999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r" fontAlgn="auto">
              <a:lnSpc>
                <a:spcPts val="3333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333" dirty="0">
                <a:solidFill>
                  <a:srgbClr val="002060"/>
                </a:solidFill>
                <a:latin typeface="Arial Black" panose="020B0A04020102020204" pitchFamily="34" charset="0"/>
              </a:rPr>
              <a:t>Нормативные документы</a:t>
            </a:r>
            <a:endParaRPr lang="en-US" sz="3333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4127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5A0576D-57E1-46A9-B1AF-7EFF8358F5D7}"/>
              </a:ext>
            </a:extLst>
          </p:cNvPr>
          <p:cNvSpPr txBox="1">
            <a:spLocks/>
          </p:cNvSpPr>
          <p:nvPr/>
        </p:nvSpPr>
        <p:spPr>
          <a:xfrm>
            <a:off x="1211516" y="2097024"/>
            <a:ext cx="8915400" cy="377762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Опубликован в плане ИМЦ (ноябрь)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районном блоге ВОШК (районный этап)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 по электронной почте во все ОУ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ru-RU" sz="24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Просьба все ОУ разместить на своих сайтах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График районного 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этапа с площадками проведения </a:t>
            </a:r>
            <a:endParaRPr lang="ru-RU" sz="24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10">
            <a:extLst>
              <a:ext uri="{FF2B5EF4-FFF2-40B4-BE49-F238E27FC236}">
                <a16:creationId xmlns:a16="http://schemas.microsoft.com/office/drawing/2014/main" id="{B00B26A3-0E36-4979-AD05-3FBC6D174AF3}"/>
              </a:ext>
            </a:extLst>
          </p:cNvPr>
          <p:cNvSpPr txBox="1"/>
          <p:nvPr/>
        </p:nvSpPr>
        <p:spPr>
          <a:xfrm>
            <a:off x="3355975" y="438150"/>
            <a:ext cx="8289925" cy="42999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r" fontAlgn="auto">
              <a:lnSpc>
                <a:spcPts val="3333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333" dirty="0">
                <a:solidFill>
                  <a:srgbClr val="002060"/>
                </a:solidFill>
                <a:latin typeface="Arial Black" panose="020B0A04020102020204" pitchFamily="34" charset="0"/>
              </a:rPr>
              <a:t>График районного этапа</a:t>
            </a:r>
            <a:endParaRPr lang="en-US" sz="3333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3579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7883DB-5004-45AE-91DE-CE549D0DD7DC}"/>
              </a:ext>
            </a:extLst>
          </p:cNvPr>
          <p:cNvSpPr txBox="1">
            <a:spLocks/>
          </p:cNvSpPr>
          <p:nvPr/>
        </p:nvSpPr>
        <p:spPr>
          <a:xfrm>
            <a:off x="2889504" y="1295400"/>
            <a:ext cx="8756396" cy="1703832"/>
          </a:xfrm>
          <a:prstGeom prst="rect">
            <a:avLst/>
          </a:prstGeom>
        </p:spPr>
        <p:txBody>
          <a:bodyPr>
            <a:normAutofit fontScale="5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4000" b="1" dirty="0">
                <a:latin typeface="+mn-lt"/>
                <a:ea typeface="+mn-ea"/>
                <a:cs typeface="+mn-cs"/>
              </a:rPr>
              <a:t/>
            </a:r>
            <a:br>
              <a:rPr lang="ru-RU" sz="4000" b="1" dirty="0">
                <a:latin typeface="+mn-lt"/>
                <a:ea typeface="+mn-ea"/>
                <a:cs typeface="+mn-cs"/>
              </a:rPr>
            </a:br>
            <a:r>
              <a:rPr lang="ru-RU" sz="4000" b="1" dirty="0">
                <a:latin typeface="+mn-lt"/>
                <a:ea typeface="+mn-ea"/>
                <a:cs typeface="+mn-cs"/>
              </a:rPr>
              <a:t>Районный этап Олимпиады проводится по заданиям, разработанным </a:t>
            </a:r>
            <a:br>
              <a:rPr lang="ru-RU" sz="4000" b="1" dirty="0">
                <a:latin typeface="+mn-lt"/>
                <a:ea typeface="+mn-ea"/>
                <a:cs typeface="+mn-cs"/>
              </a:rPr>
            </a:br>
            <a:r>
              <a:rPr lang="ru-RU" sz="4000" b="1" dirty="0">
                <a:latin typeface="+mn-lt"/>
                <a:ea typeface="+mn-ea"/>
                <a:cs typeface="+mn-cs"/>
              </a:rPr>
              <a:t>для </a:t>
            </a:r>
            <a:r>
              <a:rPr lang="ru-RU" sz="4000" b="1" u="sng" dirty="0">
                <a:latin typeface="+mn-lt"/>
                <a:ea typeface="+mn-ea"/>
                <a:cs typeface="+mn-cs"/>
              </a:rPr>
              <a:t>обучающихся 7-11 классов </a:t>
            </a:r>
            <a:r>
              <a:rPr lang="ru-RU" sz="4000" b="1" dirty="0">
                <a:latin typeface="+mn-lt"/>
                <a:ea typeface="+mn-ea"/>
                <a:cs typeface="+mn-cs"/>
              </a:rPr>
              <a:t>предметно-методическими комиссиями                             Санкт-Петербурга</a:t>
            </a:r>
            <a:r>
              <a:rPr lang="ru-RU" b="1" dirty="0">
                <a:solidFill>
                  <a:srgbClr val="FF0000"/>
                </a:solidFill>
              </a:rPr>
              <a:t/>
            </a:r>
            <a:br>
              <a:rPr lang="ru-RU" b="1" dirty="0">
                <a:solidFill>
                  <a:srgbClr val="FF0000"/>
                </a:solidFill>
              </a:rPr>
            </a:br>
            <a:r>
              <a:rPr lang="ru-RU" b="1" dirty="0">
                <a:solidFill>
                  <a:srgbClr val="FF0000"/>
                </a:solidFill>
              </a:rPr>
              <a:t/>
            </a:r>
            <a:br>
              <a:rPr lang="ru-RU" b="1" dirty="0">
                <a:solidFill>
                  <a:srgbClr val="FF0000"/>
                </a:solidFill>
              </a:rPr>
            </a:b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C7DE4978-9024-433D-825E-A9307067820A}"/>
              </a:ext>
            </a:extLst>
          </p:cNvPr>
          <p:cNvSpPr/>
          <p:nvPr/>
        </p:nvSpPr>
        <p:spPr>
          <a:xfrm>
            <a:off x="546100" y="2377440"/>
            <a:ext cx="99314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Предметы в традиционной форме </a:t>
            </a:r>
            <a:r>
              <a:rPr lang="ru-RU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(Согласие №1):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обществознание, русский язык, экономика, география, искусство (МХК), астрономия, ОБЗР, математика, французский язык, химия, испанский язык, итальянский язык, китайский язык, физика, экология, литература,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технологии (ТТ и КД).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Предметы в компьютерной форме на платформе «</a:t>
            </a:r>
            <a:r>
              <a:rPr lang="ru-RU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Цифриум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(Согласие №2)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нглийский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язык, немецкий язык, биология, история, физическая культура, право</a:t>
            </a:r>
          </a:p>
          <a:p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Предметы в компьютерной форме на платформе «Центра Олимпиад» </a:t>
            </a:r>
            <a:r>
              <a:rPr lang="ru-RU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(Согласие №1):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Информатика (Программирование, информационная безопасность (+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практика+проект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робототехника(+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практика+проект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искусственный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интеллект)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/>
          </a:p>
        </p:txBody>
      </p:sp>
      <p:sp>
        <p:nvSpPr>
          <p:cNvPr id="4" name="TextBox 10">
            <a:extLst>
              <a:ext uri="{FF2B5EF4-FFF2-40B4-BE49-F238E27FC236}">
                <a16:creationId xmlns:a16="http://schemas.microsoft.com/office/drawing/2014/main" id="{D2D05805-EF4B-4E4B-8329-0CDBBABC1EED}"/>
              </a:ext>
            </a:extLst>
          </p:cNvPr>
          <p:cNvSpPr txBox="1"/>
          <p:nvPr/>
        </p:nvSpPr>
        <p:spPr>
          <a:xfrm>
            <a:off x="3355975" y="438150"/>
            <a:ext cx="8289925" cy="42999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r" fontAlgn="auto">
              <a:lnSpc>
                <a:spcPts val="3333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333" dirty="0">
                <a:solidFill>
                  <a:srgbClr val="002060"/>
                </a:solidFill>
                <a:latin typeface="Arial Black" panose="020B0A04020102020204" pitchFamily="34" charset="0"/>
              </a:rPr>
              <a:t>Районный этап ВСОШ</a:t>
            </a:r>
            <a:endParaRPr lang="en-US" sz="3333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4029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7883DB-5004-45AE-91DE-CE549D0DD7DC}"/>
              </a:ext>
            </a:extLst>
          </p:cNvPr>
          <p:cNvSpPr txBox="1">
            <a:spLocks/>
          </p:cNvSpPr>
          <p:nvPr/>
        </p:nvSpPr>
        <p:spPr>
          <a:xfrm>
            <a:off x="5047488" y="1121922"/>
            <a:ext cx="6598412" cy="679704"/>
          </a:xfrm>
          <a:prstGeom prst="rect">
            <a:avLst/>
          </a:prstGeom>
        </p:spPr>
        <p:txBody>
          <a:bodyPr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1200" b="1" dirty="0">
                <a:latin typeface="+mn-lt"/>
                <a:ea typeface="+mn-ea"/>
                <a:cs typeface="+mn-cs"/>
              </a:rPr>
              <a:t/>
            </a:r>
            <a:br>
              <a:rPr lang="ru-RU" sz="1200" b="1" dirty="0">
                <a:latin typeface="+mn-lt"/>
                <a:ea typeface="+mn-ea"/>
                <a:cs typeface="+mn-cs"/>
              </a:rPr>
            </a:br>
            <a:r>
              <a:rPr lang="ru-RU" sz="1800" b="1" i="1" dirty="0">
                <a:latin typeface="+mn-lt"/>
                <a:ea typeface="+mn-ea"/>
                <a:cs typeface="+mn-cs"/>
              </a:rPr>
              <a:t>проходят параллельно с районным этапом </a:t>
            </a:r>
            <a:r>
              <a:rPr lang="ru-RU" sz="1800" b="1" i="1" dirty="0" smtClean="0">
                <a:latin typeface="+mn-lt"/>
                <a:ea typeface="+mn-ea"/>
                <a:cs typeface="+mn-cs"/>
              </a:rPr>
              <a:t>ВСОШ </a:t>
            </a:r>
          </a:p>
          <a:p>
            <a:pPr algn="r"/>
            <a:r>
              <a:rPr lang="ru-RU" sz="1800" b="1" i="1" dirty="0" smtClean="0">
                <a:latin typeface="+mn-lt"/>
                <a:ea typeface="+mn-ea"/>
                <a:cs typeface="+mn-cs"/>
              </a:rPr>
              <a:t>по предметам</a:t>
            </a:r>
            <a:endParaRPr lang="ru-RU" sz="1400" b="1" i="1" dirty="0">
              <a:solidFill>
                <a:srgbClr val="FF0000"/>
              </a:solidFill>
            </a:endParaRPr>
          </a:p>
        </p:txBody>
      </p:sp>
      <p:sp>
        <p:nvSpPr>
          <p:cNvPr id="4" name="TextBox 10">
            <a:extLst>
              <a:ext uri="{FF2B5EF4-FFF2-40B4-BE49-F238E27FC236}">
                <a16:creationId xmlns:a16="http://schemas.microsoft.com/office/drawing/2014/main" id="{D2D05805-EF4B-4E4B-8329-0CDBBABC1EED}"/>
              </a:ext>
            </a:extLst>
          </p:cNvPr>
          <p:cNvSpPr txBox="1"/>
          <p:nvPr/>
        </p:nvSpPr>
        <p:spPr>
          <a:xfrm>
            <a:off x="3355975" y="438150"/>
            <a:ext cx="8289925" cy="853182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r" fontAlgn="auto">
              <a:lnSpc>
                <a:spcPts val="3333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333" dirty="0">
                <a:solidFill>
                  <a:srgbClr val="002060"/>
                </a:solidFill>
                <a:latin typeface="Arial Black" panose="020B0A04020102020204" pitchFamily="34" charset="0"/>
              </a:rPr>
              <a:t>Отборочные (районные) этапы региональных олимпиад </a:t>
            </a:r>
            <a:endParaRPr lang="en-US" sz="3333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42A841FE-B1EF-44C1-BBF3-0FAE4B6CBD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2644849"/>
              </p:ext>
            </p:extLst>
          </p:nvPr>
        </p:nvGraphicFramePr>
        <p:xfrm>
          <a:off x="434848" y="2089655"/>
          <a:ext cx="8289925" cy="3708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705352">
                  <a:extLst>
                    <a:ext uri="{9D8B030D-6E8A-4147-A177-3AD203B41FA5}">
                      <a16:colId xmlns:a16="http://schemas.microsoft.com/office/drawing/2014/main" val="2288864534"/>
                    </a:ext>
                  </a:extLst>
                </a:gridCol>
                <a:gridCol w="4584573">
                  <a:extLst>
                    <a:ext uri="{9D8B030D-6E8A-4147-A177-3AD203B41FA5}">
                      <a16:colId xmlns:a16="http://schemas.microsoft.com/office/drawing/2014/main" val="6734507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География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6-8 класс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7930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История и обществознание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7-8 класс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52429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Русский язык и литература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класс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91956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Математика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6-11 класс (дополнительная регистрация)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37232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ОБЖ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6-8 класс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58345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Технологии («Азбука мастерства»)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7-8 класс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2789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Физическая культура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7-8 класс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38141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Физика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7-11 класс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35455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Химия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7-11 класс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60550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Экономика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5-8 классы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37268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4004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>
            <a:extLst>
              <a:ext uri="{FF2B5EF4-FFF2-40B4-BE49-F238E27FC236}">
                <a16:creationId xmlns:a16="http://schemas.microsoft.com/office/drawing/2014/main" id="{FBA208AE-E3BF-4CC3-A93B-C8A0774E52D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49224476"/>
              </p:ext>
            </p:extLst>
          </p:nvPr>
        </p:nvGraphicFramePr>
        <p:xfrm>
          <a:off x="571500" y="554566"/>
          <a:ext cx="112903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30267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66F9613-1725-4079-A697-2E4E1715EB7E}"/>
              </a:ext>
            </a:extLst>
          </p:cNvPr>
          <p:cNvSpPr txBox="1">
            <a:spLocks/>
          </p:cNvSpPr>
          <p:nvPr/>
        </p:nvSpPr>
        <p:spPr>
          <a:xfrm>
            <a:off x="687388" y="1926453"/>
            <a:ext cx="10082212" cy="4243527"/>
          </a:xfrm>
          <a:prstGeom prst="rect">
            <a:avLst/>
          </a:prstGeom>
        </p:spPr>
        <p:txBody>
          <a:bodyPr>
            <a:normAutofit fontScale="5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На блоге ВОШК смотрит списки приглашенных учащихся на каждый предмет.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Готовит списки приглашенных учащихся своего ОУ по каждому предмету РЭ ВОШК.</a:t>
            </a:r>
          </a:p>
          <a:p>
            <a:pPr marL="0" indent="0">
              <a:buNone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Информирование учащихся и законных представителей (родителей) приглашенных на районный этап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ВСОШ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или отборочный этап городской олимпиады о месте проведения этапа, документах необходимых для участия, регистрации на платформе «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Цифриума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»*, сменной обуви.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Готовит приказ о направлении учащихся на РЭ ВОШК. Ответственность за жизнь и здоровье учащихся возлагается на сопровождающего.</a:t>
            </a:r>
          </a:p>
          <a:p>
            <a:pPr marL="0" indent="0">
              <a:buNone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Способствует заверению копий согласий, паспортов или ученических билетов участников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ru-RU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При участии в предметах в компьютерной форме ЗАРАНЕЕ помогает приглашенным учащимся зарегистрироваться (создать личный кабинет) на платформе «</a:t>
            </a:r>
            <a:r>
              <a:rPr lang="ru-RU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Цифриум</a:t>
            </a:r>
            <a:r>
              <a:rPr lang="ru-RU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(ссылки каждому учреждению в разрезе параллелей классов будут направлены).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Предметы ЦИФРИУМ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при регистрации на площадке проведения РЭ в школе учащийся должен иметь 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распечатанные реквизиты доступа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свой личный кабинет на платформе «</a:t>
            </a:r>
            <a:r>
              <a:rPr lang="ru-RU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Цифриум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 Этот лист остается с учащимся, никому не сдается (при входе в олимпиаду на компьютере пользуется распечаткой, если забудет реквизиты).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Подготовить адрес площадки проведения для сопровождающего, определить если 2 площадки куда едут дети </a:t>
            </a:r>
            <a:endParaRPr lang="ru-RU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(распределение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ОУ по площадкам будет направлено по электронной почте).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Оказывает консультативную поддержку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3862478D-8AB9-42E4-95A9-520A2181BEBD}"/>
              </a:ext>
            </a:extLst>
          </p:cNvPr>
          <p:cNvSpPr txBox="1">
            <a:spLocks/>
          </p:cNvSpPr>
          <p:nvPr/>
        </p:nvSpPr>
        <p:spPr>
          <a:xfrm>
            <a:off x="327804" y="645563"/>
            <a:ext cx="11816000" cy="1280890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4000" dirty="0">
                <a:solidFill>
                  <a:srgbClr val="002060"/>
                </a:solidFill>
                <a:latin typeface="Arial Black" panose="020B0A04020102020204" pitchFamily="34" charset="0"/>
                <a:ea typeface="+mn-ea"/>
                <a:cs typeface="+mn-cs"/>
              </a:rPr>
              <a:t>Подготовка </a:t>
            </a:r>
            <a:r>
              <a:rPr lang="ru-RU" sz="4000" dirty="0" smtClean="0">
                <a:solidFill>
                  <a:srgbClr val="002060"/>
                </a:solidFill>
                <a:latin typeface="Arial Black" panose="020B0A04020102020204" pitchFamily="34" charset="0"/>
                <a:ea typeface="+mn-ea"/>
                <a:cs typeface="+mn-cs"/>
              </a:rPr>
              <a:t>к олимпиаде</a:t>
            </a:r>
          </a:p>
          <a:p>
            <a:pPr algn="r"/>
            <a:r>
              <a:rPr lang="ru-RU" sz="4000" b="1" u="sng" dirty="0" smtClean="0">
                <a:solidFill>
                  <a:srgbClr val="002060"/>
                </a:solidFill>
                <a:latin typeface="Arial Black" panose="020B0A04020102020204" pitchFamily="34" charset="0"/>
                <a:ea typeface="+mn-ea"/>
                <a:cs typeface="+mn-cs"/>
              </a:rPr>
              <a:t>Ответственный от ОУ:</a:t>
            </a:r>
            <a:endParaRPr lang="ru-RU" b="1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07532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41E920E-3621-4B4D-B9D7-773EF7AEA163}"/>
              </a:ext>
            </a:extLst>
          </p:cNvPr>
          <p:cNvSpPr txBox="1">
            <a:spLocks/>
          </p:cNvSpPr>
          <p:nvPr/>
        </p:nvSpPr>
        <p:spPr>
          <a:xfrm>
            <a:off x="804662" y="1913177"/>
            <a:ext cx="10765038" cy="4703523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Иметь списки приглашенных учащихся.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Иметь приказ на сопровождение.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Иметь адрес площадки проведения РЭ ВОШК.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Забрать на период олимпиады у учащихся средства мобильной связи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Проверить наличие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Согласия на обработку ПД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(можно собрать заранее).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Прибыть на площадку проведения с учащимися заранее (не менее, чем за 30 минут до начала). Рассчитать время приезда заранее.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До окончания проведения олимпиады находиться в пункте проведения в специально отведенном школой месте. Покидать пункт нельзя.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Решать с площадкой проведения вопросы по самочувствию учащегося и связываться по телефону с родителями и школой (при обращении ребенка в медицинский кабинет).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По завершению олимпиады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всех своих учащихся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доставить 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ОУ.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организационные вопросы работы площадок проведения сопровождающий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ВМЕШИВАЕТСЯ, ведет себя корректно.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10">
            <a:extLst>
              <a:ext uri="{FF2B5EF4-FFF2-40B4-BE49-F238E27FC236}">
                <a16:creationId xmlns:a16="http://schemas.microsoft.com/office/drawing/2014/main" id="{283DBADC-2E87-4446-B6E7-D976007FF6E3}"/>
              </a:ext>
            </a:extLst>
          </p:cNvPr>
          <p:cNvSpPr txBox="1"/>
          <p:nvPr/>
        </p:nvSpPr>
        <p:spPr>
          <a:xfrm>
            <a:off x="2239028" y="627569"/>
            <a:ext cx="9522903" cy="12856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r" fontAlgn="auto">
              <a:lnSpc>
                <a:spcPts val="3333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333" dirty="0">
                <a:solidFill>
                  <a:srgbClr val="002060"/>
                </a:solidFill>
                <a:latin typeface="Arial Black" panose="020B0A04020102020204" pitchFamily="34" charset="0"/>
              </a:rPr>
              <a:t>В день проведения олимпиады</a:t>
            </a:r>
          </a:p>
          <a:p>
            <a:pPr algn="r" fontAlgn="auto">
              <a:lnSpc>
                <a:spcPts val="3333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FF0000"/>
                </a:solidFill>
              </a:rPr>
              <a:t>ответственный </a:t>
            </a:r>
            <a:r>
              <a:rPr lang="ru-RU" sz="3600" b="1" dirty="0">
                <a:solidFill>
                  <a:srgbClr val="FF0000"/>
                </a:solidFill>
              </a:rPr>
              <a:t>за сопровождение учащихся </a:t>
            </a:r>
          </a:p>
          <a:p>
            <a:pPr algn="r" fontAlgn="auto">
              <a:lnSpc>
                <a:spcPts val="3333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>
                <a:solidFill>
                  <a:srgbClr val="FF0000"/>
                </a:solidFill>
              </a:rPr>
              <a:t>на РЭ ВОШК</a:t>
            </a:r>
            <a:endParaRPr lang="en-US" sz="3333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50330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2D6C179-BD81-416C-85C5-8DFD3687C6A3}"/>
              </a:ext>
            </a:extLst>
          </p:cNvPr>
          <p:cNvSpPr txBox="1">
            <a:spLocks/>
          </p:cNvSpPr>
          <p:nvPr/>
        </p:nvSpPr>
        <p:spPr>
          <a:xfrm>
            <a:off x="2589212" y="3035300"/>
            <a:ext cx="8167688" cy="33401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ru-RU"/>
          </a:p>
          <a:p>
            <a:pPr marL="0" indent="0">
              <a:buFont typeface="Arial" panose="020B0604020202020204" pitchFamily="34" charset="0"/>
              <a:buNone/>
            </a:pPr>
            <a:endParaRPr lang="ru-RU"/>
          </a:p>
          <a:p>
            <a:endParaRPr lang="ru-RU" dirty="0"/>
          </a:p>
        </p:txBody>
      </p:sp>
      <p:sp>
        <p:nvSpPr>
          <p:cNvPr id="6" name="TextBox 10">
            <a:extLst>
              <a:ext uri="{FF2B5EF4-FFF2-40B4-BE49-F238E27FC236}">
                <a16:creationId xmlns:a16="http://schemas.microsoft.com/office/drawing/2014/main" id="{505B03AE-F74B-4A56-8DE8-A3447706D8C8}"/>
              </a:ext>
            </a:extLst>
          </p:cNvPr>
          <p:cNvSpPr txBox="1"/>
          <p:nvPr/>
        </p:nvSpPr>
        <p:spPr>
          <a:xfrm>
            <a:off x="2239028" y="627569"/>
            <a:ext cx="9522903" cy="4299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r" fontAlgn="auto">
              <a:lnSpc>
                <a:spcPts val="3333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333" dirty="0">
                <a:solidFill>
                  <a:srgbClr val="002060"/>
                </a:solidFill>
                <a:latin typeface="Arial Black" panose="020B0A04020102020204" pitchFamily="34" charset="0"/>
              </a:rPr>
              <a:t>В день проведения </a:t>
            </a:r>
            <a:r>
              <a:rPr lang="ru-RU" sz="3333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олимпиады</a:t>
            </a:r>
            <a:endParaRPr lang="en-US" sz="3333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10" name="TextBox 10">
            <a:extLst>
              <a:ext uri="{FF2B5EF4-FFF2-40B4-BE49-F238E27FC236}">
                <a16:creationId xmlns:a16="http://schemas.microsoft.com/office/drawing/2014/main" id="{60335605-A33B-4AEC-A827-51A9FED3A159}"/>
              </a:ext>
            </a:extLst>
          </p:cNvPr>
          <p:cNvSpPr txBox="1"/>
          <p:nvPr/>
        </p:nvSpPr>
        <p:spPr>
          <a:xfrm>
            <a:off x="1224549" y="1906481"/>
            <a:ext cx="8488794" cy="42319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fontAlgn="auto">
              <a:lnSpc>
                <a:spcPts val="3333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rgbClr val="002060"/>
                </a:solidFill>
                <a:latin typeface="Arial Black" panose="020B0A04020102020204" pitchFamily="34" charset="0"/>
              </a:rPr>
              <a:t>Участники </a:t>
            </a:r>
            <a:r>
              <a:rPr lang="ru-RU" sz="24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олимпиады должны иметь с собой:</a:t>
            </a:r>
            <a:endParaRPr lang="ru-RU" sz="24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6EEF4CA-C342-44D1-B44B-1585622E6D00}"/>
              </a:ext>
            </a:extLst>
          </p:cNvPr>
          <p:cNvSpPr txBox="1"/>
          <p:nvPr/>
        </p:nvSpPr>
        <p:spPr>
          <a:xfrm>
            <a:off x="1112808" y="2932981"/>
            <a:ext cx="997429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Согласие на обработку персональных данных (на каждый предмет). Сдается на площадке проведения олимпиады</a:t>
            </a:r>
          </a:p>
          <a:p>
            <a:pPr marL="342900" indent="-342900"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Заверенная копия паспорта или ученического билета с фотографией учащегося. Предоставляется на площадке проведения олимпиады, но не сдается организаторам</a:t>
            </a:r>
          </a:p>
          <a:p>
            <a:pPr marL="342900" indent="-342900"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Распечатанный файл с данными от личного кабинета на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Цифриуме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(логин и пароль)</a:t>
            </a:r>
          </a:p>
          <a:p>
            <a:pPr marL="342900" indent="-342900"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Черные гелиевые ручки и прочие принадлежности разрешенные в инструкции по предмету </a:t>
            </a:r>
          </a:p>
          <a:p>
            <a:pPr marL="342900" indent="-342900"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Сменная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обувь</a:t>
            </a:r>
          </a:p>
          <a:p>
            <a:pPr marL="342900" indent="-342900">
              <a:buAutoNum type="arabicPeriod"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Номер телефона родителей у детей должен быть на всякий случай!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ctr">
              <a:buAutoNum type="arabicPeriod"/>
            </a:pP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6228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508</TotalTime>
  <Words>650</Words>
  <Application>Microsoft Office PowerPoint</Application>
  <PresentationFormat>Широкоэкранный</PresentationFormat>
  <Paragraphs>103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Arial Black</vt:lpstr>
      <vt:lpstr>Calibri</vt:lpstr>
      <vt:lpstr>Calibri Light</vt:lpstr>
      <vt:lpstr>Times New Roman</vt:lpstr>
      <vt:lpstr>Тема Office</vt:lpstr>
      <vt:lpstr>Инструктивно-методическое совещание по организации районного этапа всероссийской олимпиады школьников  в Красносельском районе  Санкт-Петербурга  в 2025-2026 учебном году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Инструктивно-методическое совещание по организации районного этапа всероссийской олимпиады школьников  в Красносельском районе  Санкт-Петербурга  в 2025-2026 учебном году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 PRESENTATION</dc:title>
  <dc:creator>user</dc:creator>
  <cp:lastModifiedBy>user</cp:lastModifiedBy>
  <cp:revision>71</cp:revision>
  <dcterms:created xsi:type="dcterms:W3CDTF">2021-06-25T08:46:26Z</dcterms:created>
  <dcterms:modified xsi:type="dcterms:W3CDTF">2025-10-29T14:04:25Z</dcterms:modified>
</cp:coreProperties>
</file>